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9"/>
  </p:notesMasterIdLst>
  <p:sldIdLst>
    <p:sldId id="256" r:id="rId3"/>
    <p:sldId id="261" r:id="rId4"/>
    <p:sldId id="283" r:id="rId5"/>
    <p:sldId id="301" r:id="rId6"/>
    <p:sldId id="277" r:id="rId7"/>
    <p:sldId id="263" r:id="rId8"/>
  </p:sldIdLst>
  <p:sldSz cx="12192000" cy="6858000"/>
  <p:notesSz cx="6858000" cy="9144000"/>
  <p:embeddedFontLst>
    <p:embeddedFont>
      <p:font typeface="Poppins" panose="00000500000000000000" pitchFamily="2" charset="0"/>
      <p:regular r:id="rId13"/>
    </p:embeddedFont>
    <p:embeddedFont>
      <p:font typeface="等线" panose="02010600030101010101" charset="-122"/>
      <p:regular r:id="rId1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4145"/>
    <a:srgbClr val="5F23F0"/>
    <a:srgbClr val="FF8800"/>
    <a:srgbClr val="E97B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font" Target="fonts/font2.fntdata"/><Relationship Id="rId13" Type="http://schemas.openxmlformats.org/officeDocument/2006/relationships/font" Target="fonts/font1.fntdata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3BF52C-2900-ED47-BF31-436EF02CC6B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4E932C-7304-8F4C-AF7F-F339DE8A4C0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4E932C-7304-8F4C-AF7F-F339DE8A4C0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hyperlink" Target="https://etherscan.io/address/0x7466C6FE28180c33e2a35989FD6833C8dD5A7E16#code" TargetMode="Externa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hyperlink" Target="https://etherscan.io/address/0xaed7384f03844af886b830862ff0a7afce0a632c#code" TargetMode="Externa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twitter.com/Tintinland2021" TargetMode="External"/><Relationship Id="rId3" Type="http://schemas.openxmlformats.org/officeDocument/2006/relationships/hyperlink" Target="https://discord.com/invite/hAmTfTQYgH" TargetMode="External"/><Relationship Id="rId2" Type="http://schemas.openxmlformats.org/officeDocument/2006/relationships/hyperlink" Target="https://www.youtube.com/channel/UCDpcMcnfYHHdvn8ym10cGlA" TargetMode="Externa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73573" y="-74025"/>
            <a:ext cx="12339145" cy="6999890"/>
          </a:xfrm>
          <a:prstGeom prst="rect">
            <a:avLst/>
          </a:prstGeom>
          <a:gradFill flip="none" rotWithShape="1">
            <a:gsLst>
              <a:gs pos="0">
                <a:srgbClr val="5F23F0">
                  <a:alpha val="3000"/>
                </a:srgbClr>
              </a:gs>
              <a:gs pos="100000">
                <a:schemeClr val="bg1">
                  <a:lumMod val="95000"/>
                  <a:alpha val="56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955560" y="4544378"/>
            <a:ext cx="430339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以太坊开发入门实战</a:t>
            </a:r>
            <a:endParaRPr lang="zh-CN" altLang="en-US" sz="3600" b="1" dirty="0"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1806" y="2708747"/>
            <a:ext cx="3152775" cy="143434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969770" y="5448935"/>
            <a:ext cx="22752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b="1"/>
              <a:t>owen liu from DODO</a:t>
            </a:r>
            <a:endParaRPr lang="en-US" altLang="zh-CN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064" y="499556"/>
            <a:ext cx="1240561" cy="56439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986971" y="586174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/>
              <a:t>课程大纲</a:t>
            </a:r>
            <a:endParaRPr kumimoji="1" lang="zh-CN" altLang="en-US" sz="2000" dirty="0"/>
          </a:p>
        </p:txBody>
      </p:sp>
      <p:sp>
        <p:nvSpPr>
          <p:cNvPr id="32" name="矩形 31"/>
          <p:cNvSpPr/>
          <p:nvPr/>
        </p:nvSpPr>
        <p:spPr>
          <a:xfrm>
            <a:off x="878697" y="586174"/>
            <a:ext cx="103393" cy="400110"/>
          </a:xfrm>
          <a:prstGeom prst="rect">
            <a:avLst/>
          </a:prstGeom>
          <a:gradFill flip="none" rotWithShape="1">
            <a:gsLst>
              <a:gs pos="0">
                <a:srgbClr val="5F23F0"/>
              </a:gs>
              <a:gs pos="100000">
                <a:srgbClr val="E6414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976772" y="1317385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it-IT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从与</a:t>
            </a:r>
            <a:r>
              <a:rPr lang="en-US" altLang="zh-CN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DApp</a:t>
            </a:r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应用交互开始，认识以太坊</a:t>
            </a:r>
            <a:endParaRPr lang="zh-CN" altLang="en-US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20437" y="1278590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第一节：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15357" y="1970105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第二节：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971692" y="1999375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解刨合约交易，入门</a:t>
            </a:r>
            <a:r>
              <a:rPr lang="en-US" altLang="zh-CN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Solidity</a:t>
            </a:r>
            <a:endParaRPr lang="en-US" altLang="zh-CN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26787" y="2681305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第三节：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26787" y="3494740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第四节：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976772" y="4251085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链上数据记录与检索</a:t>
            </a:r>
            <a:endParaRPr lang="zh-CN" altLang="en-US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20437" y="4212290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第五节：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15357" y="4930475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第六节：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016777" y="5695075"/>
            <a:ext cx="486466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经典业务场景的合约解析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26787" y="5724860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第七节：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83122" y="2699780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Solidity </a:t>
            </a:r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开发实战</a:t>
            </a:r>
            <a:endParaRPr lang="zh-CN" altLang="en-US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983122" y="3540520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合约项目工程化</a:t>
            </a:r>
            <a:endParaRPr lang="zh-CN" altLang="en-US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983122" y="4973080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前端与合约的交互开发</a:t>
            </a:r>
            <a:endParaRPr lang="zh-CN" altLang="en-US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064" y="499556"/>
            <a:ext cx="1240561" cy="564390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878697" y="586174"/>
            <a:ext cx="103393" cy="400110"/>
          </a:xfrm>
          <a:prstGeom prst="rect">
            <a:avLst/>
          </a:prstGeom>
          <a:gradFill flip="none" rotWithShape="1">
            <a:gsLst>
              <a:gs pos="0">
                <a:srgbClr val="5F23F0"/>
              </a:gs>
              <a:gs pos="100000">
                <a:srgbClr val="E6414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986971" y="586174"/>
            <a:ext cx="3992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kumimoji="1" lang="zh-CN" altLang="en-US" sz="2000" dirty="0"/>
              <a:t>第七节：经典业务场景的合约解析</a:t>
            </a:r>
            <a:endParaRPr kumimoji="1" lang="zh-CN" altLang="en-US" sz="2000" dirty="0"/>
          </a:p>
        </p:txBody>
      </p:sp>
      <p:sp>
        <p:nvSpPr>
          <p:cNvPr id="5" name="文本框 4"/>
          <p:cNvSpPr txBox="1"/>
          <p:nvPr/>
        </p:nvSpPr>
        <p:spPr>
          <a:xfrm>
            <a:off x="512445" y="1664970"/>
            <a:ext cx="876744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一键创建代币合约：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>
                <a:hlinkClick r:id="rId2" tooltip="" action="ppaction://hlinkfile"/>
              </a:rPr>
              <a:t>https://etherscan.io/address/0x7466C6FE28180c33e2a35989FD6833C8dD5A7E16#code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87045" y="3272790"/>
            <a:ext cx="100450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/>
              <a:t>通过传入</a:t>
            </a:r>
            <a:r>
              <a:rPr lang="en-US" altLang="zh-CN"/>
              <a:t>Symbol,Name,Decimals,TotalSupply</a:t>
            </a:r>
            <a:r>
              <a:rPr lang="zh-CN" altLang="en-US"/>
              <a:t>等标准</a:t>
            </a:r>
            <a:r>
              <a:rPr lang="en-US" altLang="zh-CN"/>
              <a:t>ERC20</a:t>
            </a:r>
            <a:r>
              <a:rPr lang="zh-CN" altLang="en-US"/>
              <a:t>代币需要的参数，调用合约方法，实现一键发币。不需要自己编写合约部署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064" y="499556"/>
            <a:ext cx="1240561" cy="564390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878697" y="586174"/>
            <a:ext cx="103393" cy="400110"/>
          </a:xfrm>
          <a:prstGeom prst="rect">
            <a:avLst/>
          </a:prstGeom>
          <a:gradFill flip="none" rotWithShape="1">
            <a:gsLst>
              <a:gs pos="0">
                <a:srgbClr val="5F23F0"/>
              </a:gs>
              <a:gs pos="100000">
                <a:srgbClr val="E6414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986971" y="586174"/>
            <a:ext cx="3992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kumimoji="1" lang="zh-CN" altLang="en-US" sz="2000" dirty="0"/>
              <a:t>第七节：经典业务场景的合约解析</a:t>
            </a:r>
            <a:endParaRPr kumimoji="1" lang="zh-CN" altLang="en-US" sz="2000" dirty="0"/>
          </a:p>
        </p:txBody>
      </p:sp>
      <p:sp>
        <p:nvSpPr>
          <p:cNvPr id="5" name="文本框 4"/>
          <p:cNvSpPr txBox="1"/>
          <p:nvPr/>
        </p:nvSpPr>
        <p:spPr>
          <a:xfrm>
            <a:off x="645160" y="1664970"/>
            <a:ext cx="2011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流动性挖矿合约：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83260" y="2285365"/>
            <a:ext cx="835977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hlinkClick r:id="rId2" tooltip="" action="ppaction://hlinkfile"/>
              </a:rPr>
              <a:t>https://etherscan.io/address/0xaed7384f03844af886b830862ff0a7afce0a632c#code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607060" y="3241040"/>
            <a:ext cx="4932045" cy="1476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- </a:t>
            </a:r>
            <a:r>
              <a:rPr lang="zh-CN" altLang="en-US"/>
              <a:t>用户质押</a:t>
            </a:r>
            <a:r>
              <a:rPr lang="en-US" altLang="zh-CN"/>
              <a:t>Lp Token </a:t>
            </a:r>
            <a:r>
              <a:rPr lang="zh-CN" altLang="en-US"/>
              <a:t>至挖矿合约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- </a:t>
            </a:r>
            <a:r>
              <a:rPr lang="zh-CN" altLang="en-US"/>
              <a:t>根据用户质押数量，质押时间获得挖矿奖励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- </a:t>
            </a:r>
            <a:r>
              <a:rPr lang="zh-CN" altLang="en-US"/>
              <a:t>挖矿奖励按照每区块的粒度，固定量线性释放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064" y="499556"/>
            <a:ext cx="1240561" cy="56439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986971" y="586174"/>
            <a:ext cx="3992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/>
              <a:t>第七节：经典业务场景的合约解析</a:t>
            </a:r>
            <a:endParaRPr kumimoji="1" lang="zh-CN" altLang="en-US" sz="2000" dirty="0"/>
          </a:p>
        </p:txBody>
      </p:sp>
      <p:sp>
        <p:nvSpPr>
          <p:cNvPr id="32" name="矩形 31"/>
          <p:cNvSpPr/>
          <p:nvPr/>
        </p:nvSpPr>
        <p:spPr>
          <a:xfrm>
            <a:off x="878697" y="586174"/>
            <a:ext cx="103393" cy="400110"/>
          </a:xfrm>
          <a:prstGeom prst="rect">
            <a:avLst/>
          </a:prstGeom>
          <a:gradFill flip="none" rotWithShape="1">
            <a:gsLst>
              <a:gs pos="0">
                <a:srgbClr val="5F23F0"/>
              </a:gs>
              <a:gs pos="100000">
                <a:srgbClr val="E6414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80365" y="1064260"/>
            <a:ext cx="17875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/>
              <a:t>第七节课作业：</a:t>
            </a:r>
            <a:endParaRPr lang="zh-CN" altLang="en-US" b="1"/>
          </a:p>
        </p:txBody>
      </p:sp>
      <p:sp>
        <p:nvSpPr>
          <p:cNvPr id="2" name="文本框 1"/>
          <p:cNvSpPr txBox="1"/>
          <p:nvPr/>
        </p:nvSpPr>
        <p:spPr>
          <a:xfrm>
            <a:off x="917575" y="1766570"/>
            <a:ext cx="967168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- </a:t>
            </a:r>
            <a:r>
              <a:rPr lang="zh-CN" altLang="en-US"/>
              <a:t>在</a:t>
            </a:r>
            <a:r>
              <a:rPr lang="en-US" altLang="zh-CN"/>
              <a:t>Truffle</a:t>
            </a:r>
            <a:r>
              <a:rPr lang="zh-CN" altLang="en-US"/>
              <a:t>中编写部署脚本，部署你自己的创建代币工厂合约。支持在浏览器中一键发币的功能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   </a:t>
            </a:r>
            <a:r>
              <a:rPr lang="zh-CN" altLang="en-US" sz="1400" i="1"/>
              <a:t>注：包括部署</a:t>
            </a:r>
            <a:r>
              <a:rPr lang="en-US" altLang="zh-CN" sz="1400" i="1"/>
              <a:t>CloneFactory</a:t>
            </a:r>
            <a:r>
              <a:rPr lang="zh-CN" altLang="en-US" sz="1400" i="1"/>
              <a:t>，</a:t>
            </a:r>
            <a:r>
              <a:rPr lang="en-US" altLang="zh-CN" sz="1400" i="1"/>
              <a:t>ERC20 </a:t>
            </a:r>
            <a:r>
              <a:rPr lang="zh-CN" altLang="en-US" sz="1400" i="1"/>
              <a:t>模板合约，创建代币工厂合约。完成工厂合约的初始化设置</a:t>
            </a:r>
            <a:endParaRPr lang="zh-CN" altLang="en-US" sz="1400" i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-73573" y="-74025"/>
            <a:ext cx="12339145" cy="6999890"/>
          </a:xfrm>
          <a:prstGeom prst="rect">
            <a:avLst/>
          </a:prstGeom>
          <a:gradFill flip="none" rotWithShape="1">
            <a:gsLst>
              <a:gs pos="0">
                <a:srgbClr val="5F23F0">
                  <a:alpha val="3000"/>
                </a:srgbClr>
              </a:gs>
              <a:gs pos="100000">
                <a:schemeClr val="bg1">
                  <a:lumMod val="95000"/>
                  <a:alpha val="56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95800" y="1231782"/>
            <a:ext cx="2582666" cy="1174977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5353939" y="5838041"/>
            <a:ext cx="1141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b="1" u="sng" dirty="0">
                <a:solidFill>
                  <a:srgbClr val="7030A0"/>
                </a:solidFill>
                <a:hlinkClick r:id="rId2"/>
              </a:rPr>
              <a:t>YouTube</a:t>
            </a:r>
            <a:endParaRPr lang="en-GB" altLang="zh-CN" b="1" u="sng" dirty="0">
              <a:solidFill>
                <a:srgbClr val="7030A0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848779" y="5838041"/>
            <a:ext cx="1020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b="1" u="sng" dirty="0">
                <a:solidFill>
                  <a:srgbClr val="7030A0"/>
                </a:solidFill>
                <a:hlinkClick r:id="rId3"/>
              </a:rPr>
              <a:t>Discord</a:t>
            </a:r>
            <a:endParaRPr lang="en-GB" altLang="zh-CN" b="1" dirty="0">
              <a:solidFill>
                <a:srgbClr val="7030A0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506427" y="4563722"/>
            <a:ext cx="12380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1400" b="1" dirty="0" err="1"/>
              <a:t>TinTin</a:t>
            </a:r>
            <a:r>
              <a:rPr lang="zh-CN" altLang="en-US" sz="1400" b="1" dirty="0"/>
              <a:t>公众号</a:t>
            </a:r>
            <a:endParaRPr lang="zh-CN" altLang="en-US" sz="1400" b="1" dirty="0"/>
          </a:p>
        </p:txBody>
      </p:sp>
      <p:sp>
        <p:nvSpPr>
          <p:cNvPr id="17" name="文本框 16"/>
          <p:cNvSpPr txBox="1"/>
          <p:nvPr/>
        </p:nvSpPr>
        <p:spPr>
          <a:xfrm>
            <a:off x="3950555" y="5853351"/>
            <a:ext cx="949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b="1" u="sng" dirty="0">
                <a:solidFill>
                  <a:srgbClr val="7030A0"/>
                </a:solidFill>
                <a:hlinkClick r:id="rId4"/>
              </a:rPr>
              <a:t>Twitter</a:t>
            </a:r>
            <a:endParaRPr lang="en-GB" altLang="zh-CN" b="1" u="sng" dirty="0">
              <a:solidFill>
                <a:srgbClr val="7030A0"/>
              </a:solidFill>
            </a:endParaRPr>
          </a:p>
        </p:txBody>
      </p:sp>
      <p:cxnSp>
        <p:nvCxnSpPr>
          <p:cNvPr id="20" name="直线连接符 19"/>
          <p:cNvCxnSpPr/>
          <p:nvPr/>
        </p:nvCxnSpPr>
        <p:spPr>
          <a:xfrm>
            <a:off x="5127201" y="5739147"/>
            <a:ext cx="0" cy="5461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线连接符 20"/>
          <p:cNvCxnSpPr/>
          <p:nvPr/>
        </p:nvCxnSpPr>
        <p:spPr>
          <a:xfrm>
            <a:off x="6622041" y="5741051"/>
            <a:ext cx="0" cy="5461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0347" y="2992149"/>
            <a:ext cx="1404883" cy="137715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2990" y="2978285"/>
            <a:ext cx="1404884" cy="1404884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983782" y="4550418"/>
            <a:ext cx="12380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1400" b="1" dirty="0" err="1"/>
              <a:t>TinTin</a:t>
            </a:r>
            <a:r>
              <a:rPr lang="zh-CN" altLang="en-US" sz="1400" b="1" dirty="0"/>
              <a:t>小助手</a:t>
            </a:r>
            <a:endParaRPr lang="zh-CN" altLang="en-US" sz="14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645</Words>
  <Application>WPS 演示</Application>
  <PresentationFormat>宽屏</PresentationFormat>
  <Paragraphs>72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9" baseType="lpstr">
      <vt:lpstr>Arial</vt:lpstr>
      <vt:lpstr>方正书宋_GBK</vt:lpstr>
      <vt:lpstr>Wingdings</vt:lpstr>
      <vt:lpstr>Poppins</vt:lpstr>
      <vt:lpstr>等线</vt:lpstr>
      <vt:lpstr>微软雅黑</vt:lpstr>
      <vt:lpstr>汉仪旗黑</vt:lpstr>
      <vt:lpstr>宋体</vt:lpstr>
      <vt:lpstr>Arial Unicode MS</vt:lpstr>
      <vt:lpstr>等线 Light</vt:lpstr>
      <vt:lpstr>汉仪中等线KW</vt:lpstr>
      <vt:lpstr>汉仪书宋二KW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Yixiao Cai</dc:creator>
  <cp:lastModifiedBy>owen</cp:lastModifiedBy>
  <cp:revision>225</cp:revision>
  <dcterms:created xsi:type="dcterms:W3CDTF">2022-03-12T05:08:53Z</dcterms:created>
  <dcterms:modified xsi:type="dcterms:W3CDTF">2022-03-12T05:08:53Z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2052-3.9.3.6359</vt:lpwstr>
  </property>
</Properties>
</file>

<file path=docProps/thumbnail.jpeg>
</file>